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33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чкова Наталья Сергеевна" initials="ВНС" lastIdx="8" clrIdx="0">
    <p:extLst>
      <p:ext uri="{19B8F6BF-5375-455C-9EA6-DF929625EA0E}">
        <p15:presenceInfo xmlns:p15="http://schemas.microsoft.com/office/powerpoint/2012/main" userId="S-1-5-21-832580962-1902539472-1617787245-32054" providerId="AD"/>
      </p:ext>
    </p:extLst>
  </p:cmAuthor>
  <p:cmAuthor id="2" name="Романов Алексей Александрович" initials="РАА" lastIdx="8" clrIdx="1">
    <p:extLst>
      <p:ext uri="{19B8F6BF-5375-455C-9EA6-DF929625EA0E}">
        <p15:presenceInfo xmlns:p15="http://schemas.microsoft.com/office/powerpoint/2012/main" userId="S-1-5-21-832580962-1902539472-1617787245-2007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00"/>
    <a:srgbClr val="800000"/>
    <a:srgbClr val="A50021"/>
    <a:srgbClr val="990033"/>
    <a:srgbClr val="660033"/>
    <a:srgbClr val="DE0B35"/>
    <a:srgbClr val="F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48D9-7A48-4D97-A419-A94A5F96CA3C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2A7BA-6A22-4F66-A30E-724813D05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2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200" y="3806758"/>
            <a:ext cx="6354170" cy="2387600"/>
          </a:xfrm>
        </p:spPr>
        <p:txBody>
          <a:bodyPr anchor="ctr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3400" y="3820406"/>
            <a:ext cx="3200400" cy="23739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1" y="6471696"/>
            <a:ext cx="608462" cy="365125"/>
          </a:xfrm>
          <a:prstGeom prst="rect">
            <a:avLst/>
          </a:prstGeom>
        </p:spPr>
        <p:txBody>
          <a:bodyPr/>
          <a:lstStyle/>
          <a:p>
            <a:fld id="{31F2AEF0-6A04-487A-BCC3-572F491FEC7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228"/>
            <a:ext cx="1590820" cy="5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(1стр) + текстов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29837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87959"/>
            <a:ext cx="10515600" cy="1325563"/>
          </a:xfrm>
        </p:spPr>
        <p:txBody>
          <a:bodyPr anchor="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24084" y="64687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8200" y="6468738"/>
            <a:ext cx="573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8A0ACB5-59AD-46A3-A207-D3692DBBF7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(2 стр) + текстов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1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87959"/>
            <a:ext cx="10515600" cy="1325563"/>
          </a:xfrm>
        </p:spPr>
        <p:txBody>
          <a:bodyPr anchor="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24084" y="64687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8200" y="6468738"/>
            <a:ext cx="573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8A0ACB5-59AD-46A3-A207-D3692DBBF7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6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(2 стр) + текстов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87959"/>
            <a:ext cx="10515600" cy="1325563"/>
          </a:xfr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24084" y="64687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8200" y="6468738"/>
            <a:ext cx="573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8A0ACB5-59AD-46A3-A207-D3692DBBF7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43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6"/>
          <a:srcRect t="91084"/>
          <a:stretch>
            <a:fillRect/>
          </a:stretch>
        </p:blipFill>
        <p:spPr>
          <a:xfrm>
            <a:off x="0" y="6423222"/>
            <a:ext cx="12191999" cy="4347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838200" y="921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838200" y="14298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1475213" y="6548353"/>
            <a:ext cx="0" cy="2227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 userDrawn="1">
            <p:ph type="ftr" sz="quarter" idx="3"/>
          </p:nvPr>
        </p:nvSpPr>
        <p:spPr>
          <a:xfrm>
            <a:off x="1602818" y="64687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4"/>
          </p:nvPr>
        </p:nvSpPr>
        <p:spPr>
          <a:xfrm>
            <a:off x="838200" y="6468738"/>
            <a:ext cx="573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8A0ACB5-59AD-46A3-A207-D3692DBBF7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662" y="6517139"/>
            <a:ext cx="875138" cy="2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90935" y="706520"/>
            <a:ext cx="4290204" cy="396709"/>
          </a:xfrm>
        </p:spPr>
        <p:txBody>
          <a:bodyPr>
            <a:normAutofit/>
          </a:bodyPr>
          <a:lstStyle/>
          <a:p>
            <a:r>
              <a:rPr lang="ru-RU" sz="1400" dirty="0"/>
              <a:t> </a:t>
            </a:r>
            <a:r>
              <a:rPr lang="ru-RU" sz="1400" dirty="0" smtClean="0"/>
              <a:t>    Ограничения и требования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Управление развития продукта</a:t>
            </a:r>
            <a:endParaRPr lang="ru-RU" dirty="0"/>
          </a:p>
        </p:txBody>
      </p:sp>
      <p:sp>
        <p:nvSpPr>
          <p:cNvPr id="8" name="Объект 1"/>
          <p:cNvSpPr>
            <a:spLocks noGrp="1"/>
          </p:cNvSpPr>
          <p:nvPr>
            <p:ph sz="half" idx="4294967295"/>
          </p:nvPr>
        </p:nvSpPr>
        <p:spPr>
          <a:xfrm>
            <a:off x="8177842" y="904875"/>
            <a:ext cx="3916390" cy="5452794"/>
          </a:xfrm>
        </p:spPr>
        <p:txBody>
          <a:bodyPr>
            <a:noAutofit/>
          </a:bodyPr>
          <a:lstStyle/>
          <a:p>
            <a:endParaRPr lang="ru-RU" sz="700" dirty="0" smtClean="0"/>
          </a:p>
          <a:p>
            <a:endParaRPr lang="ru-RU" sz="700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 smtClean="0"/>
              <a:t>Программа действует до конца 2030 года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 smtClean="0"/>
              <a:t>Если </a:t>
            </a:r>
            <a:r>
              <a:rPr lang="ru-RU" sz="800" b="1" dirty="0"/>
              <a:t>льготный ипотечный </a:t>
            </a:r>
            <a:r>
              <a:rPr lang="ru-RU" sz="800" b="1" dirty="0" smtClean="0"/>
              <a:t>кредит (по любой программе) </a:t>
            </a:r>
            <a:r>
              <a:rPr lang="ru-RU" sz="800" b="1" dirty="0"/>
              <a:t>был получен после 23.12.23, то получить «Семейную ипотеку» по новым условиям </a:t>
            </a:r>
            <a:r>
              <a:rPr lang="ru-RU" sz="800" b="1" dirty="0" smtClean="0"/>
              <a:t>можно только </a:t>
            </a:r>
            <a:r>
              <a:rPr lang="ru-RU" sz="800" b="1" dirty="0"/>
              <a:t>если в семье после 23.12.23 родился ребенок и предыдущая льготная ипотека полностью погашена. Если любой льготный ипотечный кредит был получен до 23.12.23, то </a:t>
            </a:r>
            <a:r>
              <a:rPr lang="ru-RU" sz="800" b="1" dirty="0" smtClean="0"/>
              <a:t>ограничений нет. Учитываются в том числе и </a:t>
            </a:r>
            <a:r>
              <a:rPr lang="ru-RU" sz="800" b="1" dirty="0" err="1" smtClean="0"/>
              <a:t>Созаемщики</a:t>
            </a:r>
            <a:r>
              <a:rPr lang="ru-RU" sz="800" b="1" dirty="0" smtClean="0"/>
              <a:t> и Поручители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 smtClean="0"/>
              <a:t>При нарушении принципа «единственности» льготного кредита, ставка повышается до КС ЦБ + 2 </a:t>
            </a:r>
            <a:r>
              <a:rPr lang="ru-RU" sz="800" b="1" dirty="0" err="1" smtClean="0"/>
              <a:t>п.п</a:t>
            </a:r>
            <a:r>
              <a:rPr lang="ru-RU" sz="800" b="1" dirty="0" smtClean="0"/>
              <a:t>. (ранее +1,5 </a:t>
            </a:r>
            <a:r>
              <a:rPr lang="ru-RU" sz="800" b="1" dirty="0" err="1" smtClean="0"/>
              <a:t>п.п</a:t>
            </a:r>
            <a:r>
              <a:rPr lang="ru-RU" sz="800" b="1" dirty="0" smtClean="0"/>
              <a:t>.)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 smtClean="0"/>
              <a:t>Заемщик/</a:t>
            </a:r>
            <a:r>
              <a:rPr lang="ru-RU" sz="800" b="1" dirty="0" err="1" smtClean="0"/>
              <a:t>Созаемщик</a:t>
            </a:r>
            <a:r>
              <a:rPr lang="ru-RU" sz="800" b="1" dirty="0" smtClean="0"/>
              <a:t>, соответствующий условиям программы, должен быть собственником предмета ипотеки весь срок действия кредита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 smtClean="0"/>
              <a:t>Заключение договоров уступки с любым правообладателем запрещено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 smtClean="0"/>
              <a:t>Повышение ставки за отсутствие личного страхования +1 </a:t>
            </a:r>
            <a:r>
              <a:rPr lang="ru-RU" sz="800" b="1" dirty="0" err="1" smtClean="0"/>
              <a:t>п.п</a:t>
            </a:r>
            <a:r>
              <a:rPr lang="ru-RU" sz="800" b="1" dirty="0" smtClean="0"/>
              <a:t>. (ранее +3 </a:t>
            </a:r>
            <a:r>
              <a:rPr lang="ru-RU" sz="800" b="1" dirty="0" err="1" smtClean="0"/>
              <a:t>п.п</a:t>
            </a:r>
            <a:r>
              <a:rPr lang="ru-RU" sz="800" b="1" dirty="0" smtClean="0"/>
              <a:t>.)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800" b="1" dirty="0"/>
              <a:t>Обязательным условием для расчета кредитными средствами должно являться предоставление в Банк документа, подтверждающего оплату части стоимости недвижимости за счет собственных средств. При этом при использовании в расчетах счетов </a:t>
            </a:r>
            <a:r>
              <a:rPr lang="ru-RU" sz="800" b="1" dirty="0" err="1"/>
              <a:t>Эскроу</a:t>
            </a:r>
            <a:r>
              <a:rPr lang="ru-RU" sz="800" b="1" dirty="0"/>
              <a:t> в </a:t>
            </a:r>
            <a:r>
              <a:rPr lang="ru-RU" sz="800" b="1" dirty="0" err="1"/>
              <a:t>обяательном</a:t>
            </a:r>
            <a:r>
              <a:rPr lang="ru-RU" sz="800" b="1" dirty="0"/>
              <a:t> порядке до перевода кредитных средств должна предоставляться выписка со счета </a:t>
            </a:r>
            <a:r>
              <a:rPr lang="ru-RU" sz="800" b="1" dirty="0" err="1"/>
              <a:t>Эскроу</a:t>
            </a:r>
            <a:r>
              <a:rPr lang="ru-RU" sz="800" b="1" dirty="0"/>
              <a:t>, подтверждающая размещение денежных средств в размере разницы между стоимостью недвижимости и размером кредитных средств</a:t>
            </a:r>
            <a:r>
              <a:rPr lang="ru-RU" sz="800" b="1" dirty="0" smtClean="0"/>
              <a:t>. </a:t>
            </a:r>
            <a:r>
              <a:rPr lang="ru-RU" sz="800" b="1" u="sng" dirty="0" smtClean="0"/>
              <a:t>То есть ЗАПРЕЩЕНО переводить кредитные средства ДО расчета за счет </a:t>
            </a:r>
            <a:r>
              <a:rPr lang="ru-RU" sz="800" b="1" u="sng" smtClean="0"/>
              <a:t>собственных </a:t>
            </a:r>
            <a:r>
              <a:rPr lang="ru-RU" sz="800" b="1" u="sng" smtClean="0"/>
              <a:t>средств</a:t>
            </a:r>
            <a:endParaRPr lang="ru-RU" sz="7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24084" y="574352"/>
            <a:ext cx="8951901" cy="0"/>
          </a:xfrm>
          <a:prstGeom prst="line">
            <a:avLst/>
          </a:prstGeom>
          <a:ln w="31750">
            <a:gradFill>
              <a:gsLst>
                <a:gs pos="60000">
                  <a:srgbClr val="DD0834"/>
                </a:gs>
                <a:gs pos="74000">
                  <a:srgbClr val="F47331"/>
                </a:gs>
                <a:gs pos="92520">
                  <a:srgbClr val="5FCFBF"/>
                </a:gs>
                <a:gs pos="83000">
                  <a:srgbClr val="FDAE4F"/>
                </a:gs>
                <a:gs pos="100000">
                  <a:srgbClr val="4876B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"/>
          <p:cNvSpPr txBox="1">
            <a:spLocks/>
          </p:cNvSpPr>
          <p:nvPr/>
        </p:nvSpPr>
        <p:spPr>
          <a:xfrm>
            <a:off x="103517" y="111282"/>
            <a:ext cx="1200797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ru-RU" sz="2800" dirty="0" smtClean="0"/>
              <a:t>Семейная ипотека после 10.07.2024</a:t>
            </a:r>
            <a:endParaRPr lang="ru-RU" sz="28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694364" y="628123"/>
            <a:ext cx="4179500" cy="3967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ru-RU" sz="1400" dirty="0" smtClean="0"/>
          </a:p>
          <a:p>
            <a:r>
              <a:rPr lang="ru-RU" sz="1500" dirty="0" smtClean="0"/>
              <a:t>Категории и цели кредита</a:t>
            </a:r>
            <a:endParaRPr lang="ru-RU" sz="1500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644743" y="904875"/>
            <a:ext cx="7104643" cy="5452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Для клиентов, имеющих ребенка до 7 лет (не включительно) </a:t>
            </a:r>
            <a:r>
              <a:rPr lang="ru-RU" sz="800" b="1" dirty="0"/>
              <a:t>на дату заключения </a:t>
            </a:r>
            <a:r>
              <a:rPr lang="ru-RU" sz="800" b="1" dirty="0" smtClean="0"/>
              <a:t>КД</a:t>
            </a:r>
            <a:endParaRPr lang="ru-RU" sz="800" b="1" dirty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750" dirty="0" smtClean="0"/>
              <a:t>Покупка у ЮЛ строящейся квартиры или </a:t>
            </a:r>
            <a:r>
              <a:rPr lang="ru-RU" sz="750" dirty="0" err="1" smtClean="0"/>
              <a:t>таунхауса</a:t>
            </a:r>
            <a:r>
              <a:rPr lang="ru-RU" sz="750" dirty="0" smtClean="0"/>
              <a:t> по ДДУ. </a:t>
            </a:r>
            <a:endParaRPr lang="ru-RU" sz="750" b="1" u="sng" dirty="0" smtClean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750" dirty="0" smtClean="0"/>
              <a:t>Покупка у ЮЛ строящегося индивидуального жилого дома в границах малоэтажных жилых комплексов по ДДУ.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750" dirty="0" smtClean="0"/>
              <a:t>Покупка готовой квартиры, </a:t>
            </a:r>
            <a:r>
              <a:rPr lang="ru-RU" sz="750" dirty="0" err="1" smtClean="0"/>
              <a:t>таунхауса</a:t>
            </a:r>
            <a:r>
              <a:rPr lang="ru-RU" sz="750" dirty="0" smtClean="0"/>
              <a:t> или индивидуального жилого дома по ДКП:</a:t>
            </a:r>
            <a:br>
              <a:rPr lang="ru-RU" sz="750" dirty="0" smtClean="0"/>
            </a:br>
            <a:r>
              <a:rPr lang="ru-RU" sz="750" dirty="0" smtClean="0"/>
              <a:t>- у ЮЛ – первого собственника-застройщика, зарегистрировавшего право собственности после получения </a:t>
            </a:r>
            <a:r>
              <a:rPr lang="ru-RU" sz="750" dirty="0" err="1" smtClean="0"/>
              <a:t>РнВ</a:t>
            </a:r>
            <a:r>
              <a:rPr lang="ru-RU" sz="750" dirty="0" smtClean="0"/>
              <a:t>) / уведомления о соответствии;</a:t>
            </a:r>
            <a:br>
              <a:rPr lang="ru-RU" sz="750" dirty="0" smtClean="0"/>
            </a:br>
            <a:r>
              <a:rPr lang="ru-RU" sz="750" dirty="0" smtClean="0"/>
              <a:t>- у ИП – первого собственника-застройщика, </a:t>
            </a:r>
            <a:r>
              <a:rPr lang="ru-RU" sz="750" dirty="0"/>
              <a:t>зарегистрировавшего право собственности после получения </a:t>
            </a:r>
            <a:r>
              <a:rPr lang="ru-RU" sz="750" dirty="0" err="1"/>
              <a:t>РнВ</a:t>
            </a:r>
            <a:r>
              <a:rPr lang="ru-RU" sz="750" dirty="0"/>
              <a:t>) / уведомления о </a:t>
            </a:r>
            <a:r>
              <a:rPr lang="ru-RU" sz="750" dirty="0" smtClean="0"/>
              <a:t>соответствии + имеющего соответствующие коды экономической деятельности по ОКВЭД;</a:t>
            </a:r>
            <a:br>
              <a:rPr lang="ru-RU" sz="750" dirty="0" smtClean="0"/>
            </a:br>
            <a:r>
              <a:rPr lang="ru-RU" sz="750" dirty="0" smtClean="0"/>
              <a:t>- у УК ЗПИФ – первого собственника, </a:t>
            </a:r>
            <a:r>
              <a:rPr lang="ru-RU" sz="750" dirty="0"/>
              <a:t>зарегистрировавшего право собственности после получения </a:t>
            </a:r>
            <a:r>
              <a:rPr lang="ru-RU" sz="750" dirty="0" err="1"/>
              <a:t>РнВ</a:t>
            </a:r>
            <a:r>
              <a:rPr lang="ru-RU" sz="750" dirty="0"/>
              <a:t>) / уведомления о соответствии</a:t>
            </a:r>
            <a:endParaRPr lang="ru-RU" sz="750" dirty="0" smtClean="0"/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750" dirty="0" smtClean="0"/>
              <a:t>Приобретение квартиры по ДКП у Фонда развития территорий и Фонда реновации</a:t>
            </a:r>
            <a:br>
              <a:rPr lang="ru-RU" sz="750" dirty="0" smtClean="0"/>
            </a:br>
            <a:endParaRPr lang="ru-RU" sz="750" dirty="0"/>
          </a:p>
          <a:p>
            <a:pPr>
              <a:lnSpc>
                <a:spcPct val="100000"/>
              </a:lnSpc>
            </a:pPr>
            <a:r>
              <a:rPr lang="ru-RU" sz="750" b="1" dirty="0"/>
              <a:t> </a:t>
            </a:r>
            <a:r>
              <a:rPr lang="ru-RU" sz="750" b="1" dirty="0" smtClean="0"/>
              <a:t>                         </a:t>
            </a:r>
            <a:r>
              <a:rPr lang="ru-RU" sz="800" b="1" dirty="0" smtClean="0"/>
              <a:t>Для </a:t>
            </a:r>
            <a:r>
              <a:rPr lang="ru-RU" sz="800" b="1" dirty="0"/>
              <a:t>клиентов, имеющих 2-х и более несовершеннолетних </a:t>
            </a:r>
            <a:r>
              <a:rPr lang="ru-RU" sz="800" b="1" dirty="0" smtClean="0"/>
              <a:t>детей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700" dirty="0"/>
              <a:t>Покупка у ЮЛ строящейся квартиры или </a:t>
            </a:r>
            <a:r>
              <a:rPr lang="ru-RU" sz="700" dirty="0" err="1"/>
              <a:t>таунхауса</a:t>
            </a:r>
            <a:r>
              <a:rPr lang="ru-RU" sz="700" dirty="0"/>
              <a:t> по </a:t>
            </a:r>
            <a:r>
              <a:rPr lang="ru-RU" sz="700" dirty="0" smtClean="0"/>
              <a:t>ДДУ, расположенных:</a:t>
            </a:r>
            <a:br>
              <a:rPr lang="ru-RU" sz="700" dirty="0" smtClean="0"/>
            </a:br>
            <a:r>
              <a:rPr lang="ru-RU" sz="700" dirty="0" smtClean="0"/>
              <a:t>- на территории отдельных регионов РФ или</a:t>
            </a:r>
            <a:br>
              <a:rPr lang="ru-RU" sz="700" dirty="0" smtClean="0"/>
            </a:br>
            <a:r>
              <a:rPr lang="ru-RU" sz="700" dirty="0" smtClean="0"/>
              <a:t>- на территории «малого города» (численность не более 50 тыс., кроме Московской и Ленинградской обл.)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700" dirty="0" smtClean="0"/>
              <a:t>Покупка готовой квартиры или </a:t>
            </a:r>
            <a:r>
              <a:rPr lang="ru-RU" sz="700" dirty="0" err="1" smtClean="0"/>
              <a:t>таунхауса</a:t>
            </a:r>
            <a:r>
              <a:rPr lang="ru-RU" sz="700" dirty="0" smtClean="0"/>
              <a:t>, расположенного на территории отдельных регионов РФ или </a:t>
            </a:r>
          </a:p>
          <a:p>
            <a:r>
              <a:rPr lang="ru-RU" sz="700" dirty="0"/>
              <a:t> </a:t>
            </a:r>
            <a:r>
              <a:rPr lang="ru-RU" sz="700" dirty="0" smtClean="0"/>
              <a:t>     на территории «малого города», у первых собственников: ЮЛ/ИП/УК ЗПИФ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700" dirty="0"/>
              <a:t>Покупка у ЮЛ строящегося индивидуального жилого дома в границах малоэтажных жилых комплексов по ДДУ</a:t>
            </a:r>
            <a:r>
              <a:rPr lang="ru-RU" sz="700" dirty="0" smtClean="0"/>
              <a:t>, </a:t>
            </a:r>
            <a:r>
              <a:rPr lang="ru-RU" sz="700" b="1" dirty="0" smtClean="0"/>
              <a:t>без ограничений по региону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700" dirty="0" smtClean="0"/>
              <a:t>Покупка готового индивидуального жилого дома у </a:t>
            </a:r>
            <a:r>
              <a:rPr lang="ru-RU" sz="700" dirty="0"/>
              <a:t>первых собственников: ЮЛ/ИП/УК ЗПИФ</a:t>
            </a:r>
            <a:r>
              <a:rPr lang="ru-RU" sz="700" dirty="0" smtClean="0"/>
              <a:t>, </a:t>
            </a:r>
            <a:r>
              <a:rPr lang="ru-RU" sz="700" b="1" dirty="0" smtClean="0"/>
              <a:t>без ограничений по региону</a:t>
            </a: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endParaRPr lang="ru-RU" sz="800" b="1" dirty="0"/>
          </a:p>
          <a:p>
            <a:pPr algn="ctr"/>
            <a:r>
              <a:rPr lang="ru-RU" sz="800" b="1" dirty="0" smtClean="0"/>
              <a:t>Для </a:t>
            </a:r>
            <a:r>
              <a:rPr lang="ru-RU" sz="800" b="1" dirty="0"/>
              <a:t>клиентов, </a:t>
            </a:r>
            <a:r>
              <a:rPr lang="ru-RU" sz="800" b="1" dirty="0" smtClean="0"/>
              <a:t>имеющих ребенка, которому установлена категория «ребенок-инвалид»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700" dirty="0" smtClean="0"/>
              <a:t>Все цели, предусмотренные для клиентов, имеющих ребенка до 7 лет.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700" dirty="0" smtClean="0"/>
              <a:t>Приобретение у ЮЛ/ИП/УК ЗПИФ/</a:t>
            </a:r>
            <a:r>
              <a:rPr lang="ru-RU" sz="700" b="1" dirty="0" smtClean="0"/>
              <a:t>физического лица </a:t>
            </a:r>
            <a:r>
              <a:rPr lang="ru-RU" sz="700" dirty="0" smtClean="0"/>
              <a:t>готового жилого помещения, расположенного в субъекте РФ, на территории которого отсутствуют строящиеся МКД по состоянию на последний день месяца, предшествующему заключению КД</a:t>
            </a:r>
          </a:p>
          <a:p>
            <a:endParaRPr lang="ru-RU" sz="700" b="1" u="sng" dirty="0" smtClean="0"/>
          </a:p>
          <a:p>
            <a:r>
              <a:rPr lang="ru-RU" sz="800" b="1" dirty="0" smtClean="0"/>
              <a:t>Возможен переход с рассрочки на ипотеку по ДДУ. </a:t>
            </a:r>
          </a:p>
          <a:p>
            <a:r>
              <a:rPr lang="ru-RU" sz="800" b="1" u="sng" dirty="0" smtClean="0"/>
              <a:t>Рефинансирование ЗАПРЕЩЕНО</a:t>
            </a:r>
            <a:r>
              <a:rPr lang="ru-RU" sz="800" dirty="0" smtClean="0"/>
              <a:t>.</a:t>
            </a:r>
          </a:p>
          <a:p>
            <a:endParaRPr lang="ru-RU" sz="700" u="sng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1" y="1855370"/>
            <a:ext cx="428978" cy="428978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224637"/>
              </p:ext>
            </p:extLst>
          </p:nvPr>
        </p:nvGraphicFramePr>
        <p:xfrm>
          <a:off x="6041845" y="3400916"/>
          <a:ext cx="841393" cy="7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Лист" showAsIcon="1" r:id="rId4" imgW="914400" imgH="771480" progId="Excel.Sheet.12">
                  <p:embed/>
                </p:oleObj>
              </mc:Choice>
              <mc:Fallback>
                <p:oleObj name="Лист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1845" y="3400916"/>
                        <a:ext cx="841393" cy="7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9" y="3755879"/>
            <a:ext cx="428978" cy="4289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1" y="5217286"/>
            <a:ext cx="372533" cy="3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15189</TotalTime>
  <Words>535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Тема Office</vt:lpstr>
      <vt:lpstr>Лист</vt:lpstr>
      <vt:lpstr>     Ограничения и требования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презентации МКБ</dc:title>
  <dc:creator>Любченко Юлия Олеговна</dc:creator>
  <cp:lastModifiedBy>Кабкова Людмила Викторовна</cp:lastModifiedBy>
  <cp:revision>221</cp:revision>
  <dcterms:created xsi:type="dcterms:W3CDTF">2022-02-02T11:37:20Z</dcterms:created>
  <dcterms:modified xsi:type="dcterms:W3CDTF">2024-07-30T12:56:11Z</dcterms:modified>
</cp:coreProperties>
</file>